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9" r:id="rId12"/>
    <p:sldId id="273" r:id="rId13"/>
    <p:sldId id="274" r:id="rId14"/>
    <p:sldId id="275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3BF20-3EC8-4A70-8466-F0CE4FE3AD5B}" type="datetimeFigureOut">
              <a:rPr lang="ru-RU" smtClean="0"/>
              <a:pPr/>
              <a:t>31.10.2021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601E1-B699-4DBF-940A-638F10B4BD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3BF20-3EC8-4A70-8466-F0CE4FE3AD5B}" type="datetimeFigureOut">
              <a:rPr lang="ru-RU" smtClean="0"/>
              <a:pPr/>
              <a:t>31.10.2021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601E1-B699-4DBF-940A-638F10B4BD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3BF20-3EC8-4A70-8466-F0CE4FE3AD5B}" type="datetimeFigureOut">
              <a:rPr lang="ru-RU" smtClean="0"/>
              <a:pPr/>
              <a:t>31.10.2021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601E1-B699-4DBF-940A-638F10B4BD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3BF20-3EC8-4A70-8466-F0CE4FE3AD5B}" type="datetimeFigureOut">
              <a:rPr lang="ru-RU" smtClean="0"/>
              <a:pPr/>
              <a:t>31.10.2021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601E1-B699-4DBF-940A-638F10B4BD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3BF20-3EC8-4A70-8466-F0CE4FE3AD5B}" type="datetimeFigureOut">
              <a:rPr lang="ru-RU" smtClean="0"/>
              <a:pPr/>
              <a:t>31.10.2021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601E1-B699-4DBF-940A-638F10B4BD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3BF20-3EC8-4A70-8466-F0CE4FE3AD5B}" type="datetimeFigureOut">
              <a:rPr lang="ru-RU" smtClean="0"/>
              <a:pPr/>
              <a:t>31.10.2021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601E1-B699-4DBF-940A-638F10B4BD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3BF20-3EC8-4A70-8466-F0CE4FE3AD5B}" type="datetimeFigureOut">
              <a:rPr lang="ru-RU" smtClean="0"/>
              <a:pPr/>
              <a:t>31.10.2021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601E1-B699-4DBF-940A-638F10B4BD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3BF20-3EC8-4A70-8466-F0CE4FE3AD5B}" type="datetimeFigureOut">
              <a:rPr lang="ru-RU" smtClean="0"/>
              <a:pPr/>
              <a:t>31.10.2021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601E1-B699-4DBF-940A-638F10B4BD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3BF20-3EC8-4A70-8466-F0CE4FE3AD5B}" type="datetimeFigureOut">
              <a:rPr lang="ru-RU" smtClean="0"/>
              <a:pPr/>
              <a:t>31.10.2021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601E1-B699-4DBF-940A-638F10B4BD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3BF20-3EC8-4A70-8466-F0CE4FE3AD5B}" type="datetimeFigureOut">
              <a:rPr lang="ru-RU" smtClean="0"/>
              <a:pPr/>
              <a:t>31.10.2021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601E1-B699-4DBF-940A-638F10B4BD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3BF20-3EC8-4A70-8466-F0CE4FE3AD5B}" type="datetimeFigureOut">
              <a:rPr lang="ru-RU" smtClean="0"/>
              <a:pPr/>
              <a:t>31.10.2021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601E1-B699-4DBF-940A-638F10B4BD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83BF20-3EC8-4A70-8466-F0CE4FE3AD5B}" type="datetimeFigureOut">
              <a:rPr lang="ru-RU" smtClean="0"/>
              <a:pPr/>
              <a:t>31.10.2021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4601E1-B699-4DBF-940A-638F10B4BD5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2130425"/>
            <a:ext cx="8715436" cy="1470025"/>
          </a:xfrm>
        </p:spPr>
        <p:txBody>
          <a:bodyPr>
            <a:normAutofit fontScale="90000"/>
          </a:bodyPr>
          <a:lstStyle/>
          <a:p>
            <a:pPr lvl="0"/>
            <a:r>
              <a:rPr lang="ru-RU" b="1" dirty="0"/>
              <a:t>ВЗАИМОДЕЙСТВИЕ ОБРАЗОВАТЕЛЬНОЙ ОРГАНИЗАЦИИ</a:t>
            </a:r>
            <a:br>
              <a:rPr lang="ru-RU" b="1" dirty="0"/>
            </a:br>
            <a:r>
              <a:rPr lang="ru-RU" b="1" dirty="0"/>
              <a:t>С УЧРЕЖДЕНИЯМИ ПРОФЕССИОНАЛЬНОГО ОБРАЗОВАНИЯ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500570"/>
            <a:ext cx="6400800" cy="1138230"/>
          </a:xfrm>
        </p:spPr>
        <p:txBody>
          <a:bodyPr>
            <a:normAutofit lnSpcReduction="10000"/>
          </a:bodyPr>
          <a:lstStyle/>
          <a:p>
            <a:r>
              <a:rPr lang="ru-RU" dirty="0">
                <a:solidFill>
                  <a:schemeClr val="tx1"/>
                </a:solidFill>
              </a:rPr>
              <a:t>МОУ </a:t>
            </a:r>
            <a:r>
              <a:rPr lang="ru-RU" dirty="0" err="1">
                <a:solidFill>
                  <a:schemeClr val="tx1"/>
                </a:solidFill>
              </a:rPr>
              <a:t>Отрадновская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сош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dirty="0" err="1">
                <a:solidFill>
                  <a:schemeClr val="tx1"/>
                </a:solidFill>
              </a:rPr>
              <a:t>Угличский</a:t>
            </a:r>
            <a:r>
              <a:rPr lang="ru-RU" dirty="0">
                <a:solidFill>
                  <a:schemeClr val="tx1"/>
                </a:solidFill>
              </a:rPr>
              <a:t> район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Autofit/>
          </a:bodyPr>
          <a:lstStyle/>
          <a:p>
            <a:r>
              <a:rPr lang="ru-RU" sz="3200" dirty="0"/>
              <a:t>Опыт взаимодействия с </a:t>
            </a:r>
            <a:r>
              <a:rPr lang="ru-RU" sz="3200" dirty="0" err="1"/>
              <a:t>Угличским</a:t>
            </a:r>
            <a:r>
              <a:rPr lang="ru-RU" sz="3200" dirty="0"/>
              <a:t> механико-технологическим колледжем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1912272"/>
            <a:ext cx="9036496" cy="3676968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ru-RU" dirty="0"/>
              <a:t>Основы работы с технологическим оборудованием;</a:t>
            </a:r>
          </a:p>
          <a:p>
            <a:pPr lvl="0"/>
            <a:r>
              <a:rPr lang="ru-RU" dirty="0"/>
              <a:t>Основы компьютерного моделирования;</a:t>
            </a:r>
          </a:p>
          <a:p>
            <a:pPr lvl="0"/>
            <a:r>
              <a:rPr lang="ru-RU" dirty="0"/>
              <a:t>Основы инженерной графики;</a:t>
            </a:r>
          </a:p>
          <a:p>
            <a:pPr lvl="0"/>
            <a:r>
              <a:rPr lang="ru-RU" dirty="0"/>
              <a:t>Знакомство с программой 1С-бухгалтерия;</a:t>
            </a:r>
          </a:p>
          <a:p>
            <a:pPr lvl="0"/>
            <a:r>
              <a:rPr lang="ru-RU" dirty="0"/>
              <a:t>Основы экспертизы и лабораторных испытаний пищевых продуктов;</a:t>
            </a:r>
          </a:p>
          <a:p>
            <a:pPr lvl="0"/>
            <a:r>
              <a:rPr lang="ru-RU" dirty="0"/>
              <a:t>Основы работы с </a:t>
            </a:r>
            <a:r>
              <a:rPr lang="ru-RU" dirty="0" err="1"/>
              <a:t>весоизмерительным</a:t>
            </a:r>
            <a:r>
              <a:rPr lang="ru-RU" dirty="0"/>
              <a:t> оборудованием и контрольно-кассовыми аппаратами.</a:t>
            </a:r>
          </a:p>
          <a:p>
            <a:endParaRPr lang="ru-RU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BD09091C-CA45-46DE-AA6D-1ECD394A203B}"/>
              </a:ext>
            </a:extLst>
          </p:cNvPr>
          <p:cNvSpPr/>
          <p:nvPr/>
        </p:nvSpPr>
        <p:spPr>
          <a:xfrm>
            <a:off x="251520" y="1052736"/>
            <a:ext cx="8784976" cy="8595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2400" dirty="0"/>
              <a:t>проект «Создание школьного центра </a:t>
            </a:r>
            <a:r>
              <a:rPr lang="ru-RU" sz="2400" dirty="0" err="1"/>
              <a:t>профориентирования</a:t>
            </a:r>
            <a:r>
              <a:rPr lang="ru-RU" sz="2400" dirty="0"/>
              <a:t> обучающихся» («Школа профессий»).</a:t>
            </a:r>
          </a:p>
          <a:p>
            <a:pPr algn="r"/>
            <a:endParaRPr lang="ru-RU" dirty="0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55C27751-B638-43E5-8ABD-63D243CADB24}"/>
              </a:ext>
            </a:extLst>
          </p:cNvPr>
          <p:cNvSpPr/>
          <p:nvPr/>
        </p:nvSpPr>
        <p:spPr>
          <a:xfrm>
            <a:off x="107504" y="5445224"/>
            <a:ext cx="8928992" cy="14127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/>
              <a:t>РИП «Комплексная модель организации профессионального обучения учащихся общеобразовательных учреждений муниципальных районов с использованием возможностей профессиональных образовательных организаций» 2018-2019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Autofit/>
          </a:bodyPr>
          <a:lstStyle/>
          <a:p>
            <a:r>
              <a:rPr lang="ru-RU" sz="3200" dirty="0"/>
              <a:t>Административное совещание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435280" cy="5654692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/>
              <a:t>1) В случае, если обучающиеся и их родители (законные представители) проявляют заинтересованность и выбирают для обучения программы дополнительного образования, заключить договор о сотрудничестве образовательной организации с учреждением профессионального образования.</a:t>
            </a:r>
          </a:p>
          <a:p>
            <a:pPr>
              <a:buNone/>
            </a:pPr>
            <a:r>
              <a:rPr lang="ru-RU" dirty="0"/>
              <a:t>2) Колледж безвозмездно предоставляет к использованию для проведения занятий с обучающимися свою материально-техническую базу.</a:t>
            </a:r>
          </a:p>
          <a:p>
            <a:pPr>
              <a:buNone/>
            </a:pPr>
            <a:r>
              <a:rPr lang="ru-RU" dirty="0"/>
              <a:t>3) Школа заключает типовой трудовой договор и принимает преподавателей колледжа на работу по совместительству на период реализации программ дополнительного образования.</a:t>
            </a:r>
          </a:p>
          <a:p>
            <a:pPr>
              <a:buNone/>
            </a:pPr>
            <a:r>
              <a:rPr lang="ru-RU" dirty="0"/>
              <a:t>4) Авторские программы преподавателей и информация о их реализации размещается на портале ПФДО.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ru-RU" sz="3200" dirty="0"/>
              <a:t>Перечень и востребованность программ 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7801019"/>
              </p:ext>
            </p:extLst>
          </p:nvPr>
        </p:nvGraphicFramePr>
        <p:xfrm>
          <a:off x="179512" y="928672"/>
          <a:ext cx="8750207" cy="55007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860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82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755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462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Название программы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Количество об-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ся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8-9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кл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, выбравших программу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В том числе девочки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В том числе мальчики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693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«Основы подготовки по профессии «швея»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693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«Основы подготовки по профессии «продавец»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693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«Основы подготовки по профессии «парикмахер»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462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«Юный автолюбитель»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346050"/>
          </a:xfrm>
        </p:spPr>
        <p:txBody>
          <a:bodyPr>
            <a:normAutofit fontScale="90000"/>
          </a:bodyPr>
          <a:lstStyle/>
          <a:p>
            <a:r>
              <a:rPr lang="ru-RU" sz="3600" dirty="0"/>
              <a:t>Результаты обучения (из требований ФГОС)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836712"/>
            <a:ext cx="8856984" cy="6021288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формирование мотивации к труду, потребности к приобретению профессии;</a:t>
            </a:r>
          </a:p>
          <a:p>
            <a:r>
              <a:rPr lang="ru-RU" dirty="0"/>
              <a:t>развитие собственных представлений о перспективах </a:t>
            </a:r>
            <a:r>
              <a:rPr lang="ru-RU" dirty="0" err="1"/>
              <a:t>профдеятельности</a:t>
            </a:r>
            <a:r>
              <a:rPr lang="ru-RU" dirty="0"/>
              <a:t>;</a:t>
            </a:r>
          </a:p>
          <a:p>
            <a:r>
              <a:rPr lang="ru-RU" dirty="0"/>
              <a:t>создание условий для профориентации через систему работы педагогов, сотрудничество с предприятиями, </a:t>
            </a:r>
            <a:r>
              <a:rPr lang="ru-RU" b="1" i="1" dirty="0"/>
              <a:t>учреждениями профобразования</a:t>
            </a:r>
            <a:r>
              <a:rPr lang="ru-RU" dirty="0"/>
              <a:t>;</a:t>
            </a:r>
          </a:p>
          <a:p>
            <a:r>
              <a:rPr lang="ru-RU" dirty="0"/>
              <a:t>приобретение практического опыта, соответствующего интересам и способностям обучающихся;</a:t>
            </a:r>
          </a:p>
          <a:p>
            <a:r>
              <a:rPr lang="ru-RU" dirty="0"/>
              <a:t>информирование об особенностях различных сфер </a:t>
            </a:r>
            <a:r>
              <a:rPr lang="ru-RU" dirty="0" err="1"/>
              <a:t>профдеятельности</a:t>
            </a:r>
            <a:r>
              <a:rPr lang="ru-RU" dirty="0"/>
              <a:t>, социальных и финансовых составляющих различных профессий, особенностях </a:t>
            </a:r>
            <a:r>
              <a:rPr lang="ru-RU" b="1" i="1" dirty="0"/>
              <a:t>местного</a:t>
            </a:r>
            <a:r>
              <a:rPr lang="ru-RU" dirty="0"/>
              <a:t>, регионального, российского и международного спроса на различные виды трудовой деятельности.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5404"/>
          </a:xfrm>
        </p:spPr>
        <p:txBody>
          <a:bodyPr>
            <a:normAutofit fontScale="90000"/>
          </a:bodyPr>
          <a:lstStyle/>
          <a:p>
            <a:r>
              <a:rPr lang="ru-RU" dirty="0"/>
              <a:t>Выводы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714356"/>
            <a:ext cx="8543956" cy="5411807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привлечение дополнительных ресурсов в организации дополнительного образования;</a:t>
            </a:r>
          </a:p>
          <a:p>
            <a:r>
              <a:rPr lang="ru-RU" dirty="0"/>
              <a:t>совершенствование </a:t>
            </a:r>
            <a:r>
              <a:rPr lang="ru-RU" dirty="0" err="1"/>
              <a:t>профориентационной</a:t>
            </a:r>
            <a:r>
              <a:rPr lang="ru-RU" dirty="0"/>
              <a:t> работы в школе;</a:t>
            </a:r>
          </a:p>
          <a:p>
            <a:r>
              <a:rPr lang="ru-RU" dirty="0"/>
              <a:t>удовлетворен  заказ родителей на образование, которое является дефицитным по месту проживания;</a:t>
            </a:r>
          </a:p>
          <a:p>
            <a:r>
              <a:rPr lang="ru-RU" dirty="0"/>
              <a:t>помощь в достижении обучающимися личностных и </a:t>
            </a:r>
            <a:r>
              <a:rPr lang="ru-RU" dirty="0" err="1"/>
              <a:t>метапредметных</a:t>
            </a:r>
            <a:r>
              <a:rPr lang="ru-RU" dirty="0"/>
              <a:t> результатов</a:t>
            </a:r>
          </a:p>
          <a:p>
            <a:r>
              <a:rPr lang="ru-RU" dirty="0"/>
              <a:t>поддержка в достижении образовательных результатов через приобретение дополнительных знаний и практических навыков в различных предметных областях с возможностью их применения в урочной и внеурочной деятельности, в жизни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ru-RU" dirty="0"/>
              <a:t>Задачи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142984"/>
            <a:ext cx="8472518" cy="5500726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привлечение дополнительных ресурсов для удовлетворения запросов обучающихся и родителей в дополнительном образовании;</a:t>
            </a:r>
          </a:p>
          <a:p>
            <a:r>
              <a:rPr lang="ru-RU" dirty="0"/>
              <a:t>реализация программы воспитания, развития и социализации обучающихся;</a:t>
            </a:r>
          </a:p>
          <a:p>
            <a:r>
              <a:rPr lang="ru-RU" dirty="0"/>
              <a:t>совершенствование </a:t>
            </a:r>
            <a:r>
              <a:rPr lang="ru-RU" dirty="0" err="1"/>
              <a:t>профориентационной</a:t>
            </a:r>
            <a:r>
              <a:rPr lang="ru-RU" dirty="0"/>
              <a:t> работы в школе, усиление взаимодействия с учреждениями профессионального образования;</a:t>
            </a:r>
          </a:p>
          <a:p>
            <a:r>
              <a:rPr lang="ru-RU" dirty="0"/>
              <a:t>помощь школьнику в оценке своих способностей и качеств применительно к конкретному виду трудовой деятельности в соответствии с его наклонностями.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ru-RU" dirty="0"/>
              <a:t>Цели (обучающиеся)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643602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удовлетворение своих образовательных запросов на основе интереса и желаний через обучение по дополнительным образовательным программам, реализация возможности заниматься в других образовательных условиях;</a:t>
            </a:r>
          </a:p>
          <a:p>
            <a:r>
              <a:rPr lang="ru-RU" dirty="0"/>
              <a:t>расширение представлений о профессиональной деятельности, дополнение теоретических знаний обучающихся о профессиях практическим аспектом; </a:t>
            </a:r>
          </a:p>
          <a:p>
            <a:r>
              <a:rPr lang="ru-RU" dirty="0"/>
              <a:t>оценка собственных способностей и качеств применительно к конкретному виду трудовой деятельности;</a:t>
            </a:r>
          </a:p>
          <a:p>
            <a:r>
              <a:rPr lang="ru-RU" dirty="0"/>
              <a:t>формирование представлений о перспективах своего профессионального образования и будущей профессиональной деятельности;</a:t>
            </a:r>
          </a:p>
          <a:p>
            <a:r>
              <a:rPr lang="ru-RU" dirty="0"/>
              <a:t>приобретение через дополнительное образование практического опыта, соответствующего интересам и способностям обучающихся.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Autofit/>
          </a:bodyPr>
          <a:lstStyle/>
          <a:p>
            <a:r>
              <a:rPr lang="ru-RU" sz="2800" dirty="0"/>
              <a:t>Нормативное обеспечение взаимодействия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857232"/>
            <a:ext cx="8715436" cy="6000768"/>
          </a:xfrm>
        </p:spPr>
        <p:txBody>
          <a:bodyPr>
            <a:normAutofit fontScale="32500" lnSpcReduction="20000"/>
          </a:bodyPr>
          <a:lstStyle/>
          <a:p>
            <a:pPr lvl="0"/>
            <a:r>
              <a:rPr lang="ru-RU" sz="5100" dirty="0"/>
              <a:t>Закон ФЗ-273 от 29.12.12 «Об образовании в Российской Федерации»</a:t>
            </a:r>
          </a:p>
          <a:p>
            <a:pPr lvl="0"/>
            <a:r>
              <a:rPr lang="ru-RU" sz="5100" dirty="0"/>
              <a:t>ФГОС ООО</a:t>
            </a:r>
          </a:p>
          <a:p>
            <a:pPr lvl="0"/>
            <a:r>
              <a:rPr lang="ru-RU" sz="5100" dirty="0"/>
              <a:t>Примерная основная образовательная программа основного общего образования</a:t>
            </a:r>
          </a:p>
          <a:p>
            <a:pPr lvl="0"/>
            <a:r>
              <a:rPr lang="ru-RU" sz="5100" dirty="0"/>
              <a:t>Концепция организационно-педагогического сопровождения профессионального самоопределения обучающихся в условиях непрерывности образования, разработанный в соответствии с Государственным заданием Министерства образования и науки Российской Федерации Центру профессионального образования ФГАУ «Федеральный институт развития образования» на 2012 г. и плановый период 2013-2014 гг. (п.30). Авторы: В.И. Блинов, И.С. Сергеев, при участии Е.В. </a:t>
            </a:r>
            <a:r>
              <a:rPr lang="ru-RU" sz="5100" dirty="0" err="1"/>
              <a:t>Зачесовой</a:t>
            </a:r>
            <a:r>
              <a:rPr lang="ru-RU" sz="5100" dirty="0"/>
              <a:t>, П.Н. Новикова, Н.С. </a:t>
            </a:r>
            <a:r>
              <a:rPr lang="ru-RU" sz="5100" dirty="0" err="1"/>
              <a:t>Пряжникова</a:t>
            </a:r>
            <a:r>
              <a:rPr lang="ru-RU" sz="5100" dirty="0"/>
              <a:t>, Г.В. </a:t>
            </a:r>
            <a:r>
              <a:rPr lang="ru-RU" sz="5100" dirty="0" err="1"/>
              <a:t>Резапкиной</a:t>
            </a:r>
            <a:r>
              <a:rPr lang="ru-RU" sz="5100" dirty="0"/>
              <a:t>, Н.Ф. Родичева</a:t>
            </a:r>
          </a:p>
          <a:p>
            <a:pPr lvl="0"/>
            <a:r>
              <a:rPr lang="ru-RU" sz="5100" dirty="0"/>
              <a:t>Государственная программа РФ «Развитие образования» на 2013-2020 </a:t>
            </a:r>
            <a:r>
              <a:rPr lang="ru-RU" sz="5100" dirty="0" err="1"/>
              <a:t>гг</a:t>
            </a:r>
            <a:r>
              <a:rPr lang="ru-RU" sz="5100" dirty="0"/>
              <a:t>;</a:t>
            </a:r>
          </a:p>
          <a:p>
            <a:pPr lvl="0"/>
            <a:r>
              <a:rPr lang="ru-RU" sz="5100" dirty="0"/>
              <a:t>Послание Федеральному собранию Российской Федерации, 12 декабря 2013 года,  Москва, Кремль</a:t>
            </a:r>
          </a:p>
          <a:p>
            <a:pPr lvl="0"/>
            <a:r>
              <a:rPr lang="ru-RU" sz="5100" b="1" i="1" dirty="0"/>
              <a:t>Методические рекомендации </a:t>
            </a:r>
            <a:r>
              <a:rPr lang="ru-RU" sz="5100" dirty="0"/>
              <a:t>для субъектов Российской Федерации по вопросам </a:t>
            </a:r>
            <a:r>
              <a:rPr lang="ru-RU" sz="5100" b="1" i="1" dirty="0"/>
              <a:t>реализации основных и дополнительных общеобразовательных программ в сетевой форме</a:t>
            </a:r>
            <a:r>
              <a:rPr lang="ru-RU" sz="5100" dirty="0"/>
              <a:t> (МР-81/02, утверждены заместителем Министра Просвещения РФ 28.06.2019)</a:t>
            </a:r>
          </a:p>
          <a:p>
            <a:pPr lvl="0"/>
            <a:r>
              <a:rPr lang="ru-RU" sz="5100" b="1" i="1" dirty="0"/>
              <a:t>Письмо Министерства образования и науки </a:t>
            </a:r>
            <a:r>
              <a:rPr lang="ru-RU" sz="5100" dirty="0"/>
              <a:t>РФ от 14 декабря 2015 г. № 09-3564 “О внеурочной деятельности и </a:t>
            </a:r>
            <a:r>
              <a:rPr lang="ru-RU" sz="5100" b="1" i="1" dirty="0"/>
              <a:t>реализации дополнительных общеобразовательных программ” </a:t>
            </a:r>
          </a:p>
          <a:p>
            <a:pPr lvl="0"/>
            <a:r>
              <a:rPr lang="ru-RU" sz="5100" dirty="0"/>
              <a:t>Письмо Министерства образования и науки РФ от 18 августа 2017 г. № 09-1672 “О направлении методических рекомендаций”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6842"/>
          </a:xfrm>
        </p:spPr>
        <p:txBody>
          <a:bodyPr>
            <a:normAutofit fontScale="90000"/>
          </a:bodyPr>
          <a:lstStyle/>
          <a:p>
            <a:br>
              <a:rPr lang="ru-RU" dirty="0"/>
            </a:br>
            <a:r>
              <a:rPr lang="ru-RU" dirty="0"/>
              <a:t>Характеристика субъектов взаимодействия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5011010"/>
              </p:ext>
            </p:extLst>
          </p:nvPr>
        </p:nvGraphicFramePr>
        <p:xfrm>
          <a:off x="549796" y="1454021"/>
          <a:ext cx="8229600" cy="54039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6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43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62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Субъект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2400" dirty="0"/>
                        <a:t>Характеристика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264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Обучающиеся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264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Педагоги школы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247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Преподаватели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 учреждений СПО и ВПО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264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Родители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ru-RU" dirty="0"/>
              <a:t>Локальные акты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договор о сотрудничестве, заключаемый между школой и учреждением профобразования;</a:t>
            </a:r>
          </a:p>
          <a:p>
            <a:r>
              <a:rPr lang="ru-RU" dirty="0"/>
              <a:t>форма согласия родителей на освоение программы дополнительного образования на базе учреждения ПО;</a:t>
            </a:r>
          </a:p>
          <a:p>
            <a:r>
              <a:rPr lang="ru-RU" dirty="0"/>
              <a:t>приказ по школе об организации взаимодействия с учреждением ПО;</a:t>
            </a:r>
          </a:p>
          <a:p>
            <a:r>
              <a:rPr lang="ru-RU" dirty="0"/>
              <a:t>приказ по школе об организации поездок на занятия и утвержденный маршрут школьного автобуса.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 fontScale="90000"/>
          </a:bodyPr>
          <a:lstStyle/>
          <a:p>
            <a:r>
              <a:rPr lang="ru-RU" dirty="0"/>
              <a:t>Подготовительный этап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928670"/>
            <a:ext cx="8786874" cy="571504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/>
              <a:t>1. Выявление организаций ПО, готовых к сотрудничеству, получение перечня профессий и примерного перечня программ дополнительного образования.</a:t>
            </a:r>
          </a:p>
          <a:p>
            <a:pPr>
              <a:buNone/>
            </a:pPr>
            <a:r>
              <a:rPr lang="ru-RU" dirty="0"/>
              <a:t>2. Опрос обучающихся (анкетирование, собеседование) о готовности получения дополнительного образования на базе учреждения ПО.</a:t>
            </a:r>
          </a:p>
          <a:p>
            <a:pPr>
              <a:buNone/>
            </a:pPr>
            <a:r>
              <a:rPr lang="ru-RU" dirty="0"/>
              <a:t>3. Разработка программ (корректировка готовых программ с учетом запросов обучающихся) преподавателями учреждений ПО.</a:t>
            </a:r>
          </a:p>
          <a:p>
            <a:pPr>
              <a:buNone/>
            </a:pPr>
            <a:r>
              <a:rPr lang="ru-RU" dirty="0"/>
              <a:t>4. Презентация программ профессионального образования для обучающихся (классный час), для родителей (родительское собрание).</a:t>
            </a:r>
          </a:p>
          <a:p>
            <a:pPr>
              <a:buNone/>
            </a:pPr>
            <a:r>
              <a:rPr lang="ru-RU" dirty="0"/>
              <a:t>5. Изучение спроса среди обучающихся на конкретные программы (выбор программ обучающимися), составление списков группы на получение дополнительного образования.</a:t>
            </a:r>
          </a:p>
          <a:p>
            <a:pPr>
              <a:buNone/>
            </a:pPr>
            <a:r>
              <a:rPr lang="ru-RU" dirty="0"/>
              <a:t>6. Подготовка локальных актов.</a:t>
            </a:r>
          </a:p>
          <a:p>
            <a:pPr>
              <a:buNone/>
            </a:pPr>
            <a:r>
              <a:rPr lang="ru-RU" dirty="0"/>
              <a:t>7. Внесение сведений в ПФДО (программы, списки обучающихся).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 fontScale="90000"/>
          </a:bodyPr>
          <a:lstStyle/>
          <a:p>
            <a:r>
              <a:rPr lang="ru-RU" dirty="0"/>
              <a:t>Аналитический этап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анкетирование обучающихся и их родителей по выявлению степени удовлетворенности обучением</a:t>
            </a:r>
          </a:p>
          <a:p>
            <a:r>
              <a:rPr lang="ru-RU" dirty="0"/>
              <a:t>внешняя и внутренняя экспертиза целесообразности и эффективности реализации программ</a:t>
            </a:r>
          </a:p>
          <a:p>
            <a:r>
              <a:rPr lang="ru-RU" dirty="0"/>
              <a:t>корректировка программ, локальных актов.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3966"/>
          </a:xfrm>
        </p:spPr>
        <p:txBody>
          <a:bodyPr>
            <a:noAutofit/>
          </a:bodyPr>
          <a:lstStyle/>
          <a:p>
            <a:r>
              <a:rPr lang="ru-RU" sz="3200" dirty="0"/>
              <a:t>Планируемые результаты (обучающиеся)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548680"/>
            <a:ext cx="9036496" cy="5880716"/>
          </a:xfrm>
        </p:spPr>
        <p:txBody>
          <a:bodyPr>
            <a:noAutofit/>
          </a:bodyPr>
          <a:lstStyle/>
          <a:p>
            <a:r>
              <a:rPr lang="ru-RU" sz="2400" dirty="0"/>
              <a:t>удовлетворят образовательный запрос на дополнительное образование;</a:t>
            </a:r>
          </a:p>
          <a:p>
            <a:r>
              <a:rPr lang="ru-RU" sz="2400" dirty="0"/>
              <a:t>получат помощь в оценке своих способностей и качеств применительно к конкретному виду трудовой деятельности, развитие собственных представлений о перспективах своего профессионального образования и будущей профессиональной деятельности;</a:t>
            </a:r>
          </a:p>
          <a:p>
            <a:r>
              <a:rPr lang="ru-RU" sz="2400" dirty="0"/>
              <a:t>приобретут практический опыт, соответствующий интересам и способностям;</a:t>
            </a:r>
          </a:p>
          <a:p>
            <a:r>
              <a:rPr lang="ru-RU" sz="2400" dirty="0"/>
              <a:t>овладеют видами профессиональной деятельности, профессиональным опытом, соответствующими профессиональными и общими компетенциями, например:</a:t>
            </a:r>
          </a:p>
          <a:p>
            <a:pPr>
              <a:buNone/>
            </a:pPr>
            <a:r>
              <a:rPr lang="ru-RU" sz="2400" dirty="0"/>
              <a:t>- понимать сущность и социальную значимость своей будущей профессии, проявлять к ней устойчивый интерес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609</TotalTime>
  <Words>1024</Words>
  <Application>Microsoft Office PowerPoint</Application>
  <PresentationFormat>Экран (4:3)</PresentationFormat>
  <Paragraphs>102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Arial</vt:lpstr>
      <vt:lpstr>Calibri</vt:lpstr>
      <vt:lpstr>Times New Roman</vt:lpstr>
      <vt:lpstr>Тема Office</vt:lpstr>
      <vt:lpstr>ВЗАИМОДЕЙСТВИЕ ОБРАЗОВАТЕЛЬНОЙ ОРГАНИЗАЦИИ С УЧРЕЖДЕНИЯМИ ПРОФЕССИОНАЛЬНОГО ОБРАЗОВАНИЯ </vt:lpstr>
      <vt:lpstr>Задачи</vt:lpstr>
      <vt:lpstr>Цели (обучающиеся)</vt:lpstr>
      <vt:lpstr>Нормативное обеспечение взаимодействия</vt:lpstr>
      <vt:lpstr> Характеристика субъектов взаимодействия</vt:lpstr>
      <vt:lpstr>Локальные акты</vt:lpstr>
      <vt:lpstr>Подготовительный этап</vt:lpstr>
      <vt:lpstr>Аналитический этап</vt:lpstr>
      <vt:lpstr>Планируемые результаты (обучающиеся)</vt:lpstr>
      <vt:lpstr>Опыт взаимодействия с Угличским механико-технологическим колледжем</vt:lpstr>
      <vt:lpstr>Административное совещание</vt:lpstr>
      <vt:lpstr>Перечень и востребованность программ </vt:lpstr>
      <vt:lpstr>Результаты обучения (из требований ФГОС)</vt:lpstr>
      <vt:lpstr>Выводы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Хорошулины</dc:creator>
  <cp:lastModifiedBy>Ирина Николаевна</cp:lastModifiedBy>
  <cp:revision>51</cp:revision>
  <dcterms:created xsi:type="dcterms:W3CDTF">2021-10-25T12:33:00Z</dcterms:created>
  <dcterms:modified xsi:type="dcterms:W3CDTF">2021-10-31T18:33:11Z</dcterms:modified>
</cp:coreProperties>
</file>