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3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FD6-B781-49E5-9292-4211FE8A8873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1760-70B4-4E1D-B947-BCD1A2819F8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FD6-B781-49E5-9292-4211FE8A8873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1760-70B4-4E1D-B947-BCD1A2819F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FD6-B781-49E5-9292-4211FE8A8873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1760-70B4-4E1D-B947-BCD1A2819F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FD6-B781-49E5-9292-4211FE8A8873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1760-70B4-4E1D-B947-BCD1A2819F8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FD6-B781-49E5-9292-4211FE8A8873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1760-70B4-4E1D-B947-BCD1A2819F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FD6-B781-49E5-9292-4211FE8A8873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1760-70B4-4E1D-B947-BCD1A2819F8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FD6-B781-49E5-9292-4211FE8A8873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1760-70B4-4E1D-B947-BCD1A2819F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FD6-B781-49E5-9292-4211FE8A8873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1760-70B4-4E1D-B947-BCD1A2819F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FD6-B781-49E5-9292-4211FE8A8873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1760-70B4-4E1D-B947-BCD1A2819F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FD6-B781-49E5-9292-4211FE8A8873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1760-70B4-4E1D-B947-BCD1A2819F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FD6-B781-49E5-9292-4211FE8A8873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1760-70B4-4E1D-B947-BCD1A2819F8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088FD6-B781-49E5-9292-4211FE8A8873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461760-70B4-4E1D-B947-BCD1A2819F8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88640"/>
            <a:ext cx="5637010" cy="882119"/>
          </a:xfrm>
        </p:spPr>
        <p:txBody>
          <a:bodyPr/>
          <a:lstStyle/>
          <a:p>
            <a:pPr algn="ctr"/>
            <a:r>
              <a:rPr lang="ru-RU" dirty="0" smtClean="0"/>
              <a:t>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Отрадновская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сош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(дошкольные группы)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484784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содержание  основной образовательной программы дошкольного образования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3789040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Федеральным государственным образовательным стандартом дошкольного образования (ФГОС ДО) и Федеральной образовательной программой дошкольного образования (ФОП ДО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967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813690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HiddenHorzOCR"/>
                <a:cs typeface="Times New Roman"/>
              </a:rPr>
              <a:t>1.2. Взаимодействие дошкольных групп с семьей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HiddenHorzOCR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/>
                <a:ea typeface="Calibri"/>
                <a:cs typeface="Times New Roman"/>
              </a:rPr>
              <a:t>Формы  работы с родителями: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/>
                <a:ea typeface="Calibri"/>
                <a:cs typeface="Times New Roman"/>
              </a:rPr>
              <a:t>-  общие родительские собрания;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/>
                <a:ea typeface="Calibri"/>
                <a:cs typeface="Times New Roman"/>
              </a:rPr>
              <a:t>- педагогические беседы, консультации   для родителей (индивидуальные и групповые);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/>
                <a:ea typeface="Calibri"/>
                <a:cs typeface="Times New Roman"/>
              </a:rPr>
              <a:t>- дни открытых дверей;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/>
                <a:ea typeface="Calibri"/>
                <a:cs typeface="Times New Roman"/>
              </a:rPr>
              <a:t>- экскурсии по дошкольным группам;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/>
                <a:ea typeface="Calibri"/>
                <a:cs typeface="Times New Roman"/>
              </a:rPr>
              <a:t>- совместные занятия, досуги, индивидуальные поручения, субботники, собрания-дискуссии, оформление информационных стендов, организация выставок детского творчества, информационные листки, фотовыставки в группе;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/>
                <a:ea typeface="Calibri"/>
                <a:cs typeface="Times New Roman"/>
              </a:rPr>
              <a:t>- консультации по вопросам адаптации ребенка к дошкольной группе;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/>
                <a:ea typeface="Calibri"/>
                <a:cs typeface="Times New Roman"/>
              </a:rPr>
              <a:t>- составление банка данных о семьях воспитанников;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/>
                <a:ea typeface="Calibri"/>
                <a:cs typeface="Times New Roman"/>
              </a:rPr>
              <a:t>- создание и поддержка традиций проведения совместно с родителями праздников, мероприятий и досугов;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endParaRPr lang="ru-RU" sz="1600" b="1" dirty="0"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8900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8244" y="548680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 Работа по вовлечению родителей в совместную деятельность дошкольных групп ведется  по четырем направлениям:.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 marL="1600200" lvl="3" indent="-22860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"/>
              <a:tabLst>
                <a:tab pos="548640" algn="l"/>
              </a:tabLst>
            </a:pPr>
            <a:r>
              <a:rPr lang="x-none" b="1" smtClean="0">
                <a:effectLst/>
                <a:latin typeface="Times New Roman"/>
                <a:ea typeface="Calibri"/>
                <a:cs typeface="Times New Roman"/>
              </a:rPr>
              <a:t>1. Информационно – аналитическое направление</a:t>
            </a:r>
            <a:endParaRPr lang="ru-RU" b="1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Это направление включает в себя выявление интересов, потребностей, запросов родителей, уровня их пе­дагогической грамотности.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2. Познавательное направление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Познавательное направление – это обогащение родителей знаниями в вопросах воспитания детей дошкольного возраста и формирование у роди­телей практических навы­ков воспитания детей.  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27603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476672"/>
            <a:ext cx="8064896" cy="4596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00200" lvl="3" indent="-228600" algn="just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buFont typeface="Arial"/>
              <a:buChar char=""/>
              <a:tabLst>
                <a:tab pos="548640" algn="l"/>
              </a:tabLst>
            </a:pPr>
            <a:r>
              <a:rPr lang="x-none" b="1" smtClean="0">
                <a:effectLst/>
                <a:latin typeface="Times New Roman"/>
                <a:ea typeface="Calibri"/>
                <a:cs typeface="Times New Roman"/>
              </a:rPr>
              <a:t>3. Наглядно – информационное направление</a:t>
            </a:r>
            <a:endParaRPr lang="ru-RU" b="1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Наглядно-информационное направление - это ознакомление родителей с работой дошкольного уч­реждения, особенностями воспитания детей, формирование у родите­лей знаний о воспитании и развитии детей. </a:t>
            </a:r>
          </a:p>
          <a:p>
            <a:pPr algn="just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</a:pPr>
            <a:endParaRPr lang="ru-RU" sz="1400" dirty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</a:pP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600200" lvl="3" indent="-228600" algn="just"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buFont typeface="Arial"/>
              <a:buChar char=""/>
              <a:tabLst>
                <a:tab pos="548640" algn="l"/>
              </a:tabLst>
            </a:pPr>
            <a:r>
              <a:rPr lang="x-none" b="1" smtClean="0">
                <a:effectLst/>
                <a:latin typeface="Times New Roman"/>
                <a:ea typeface="Calibri"/>
                <a:cs typeface="Times New Roman"/>
              </a:rPr>
              <a:t>4. Досуговое направление</a:t>
            </a:r>
            <a:endParaRPr lang="ru-RU" b="1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Bef>
                <a:spcPts val="1400"/>
              </a:spcBef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      Досуговое направление используется для установления эмоцио­нального контакта между педагогами, родителями, детьми. 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5917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71735"/>
            <a:ext cx="7704856" cy="1141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1.3 Преемственность в работе дошкольных групп и школы 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980728"/>
            <a:ext cx="81369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Цель преемственности: 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400"/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  <a:cs typeface="Symbol"/>
              </a:rPr>
              <a:t>обеспечить систему непрерывного образования с учетом возрастных особенностей дошкольников и первоклассников.</a:t>
            </a:r>
            <a:endParaRPr lang="ru-RU" sz="1400" dirty="0" smtClean="0">
              <a:effectLst/>
              <a:latin typeface="Calibri"/>
              <a:ea typeface="Calibri"/>
              <a:cs typeface="Symbol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400"/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  <a:cs typeface="Symbol"/>
              </a:rPr>
              <a:t>создание благоприятных условий в дошкольных группах и школе для развития познавательной активности, самостоятельности, творчества каждого ребенка.</a:t>
            </a:r>
            <a:endParaRPr lang="ru-RU" sz="1400" dirty="0" smtClean="0">
              <a:effectLst/>
              <a:latin typeface="Calibri"/>
              <a:ea typeface="Calibri"/>
              <a:cs typeface="Symbol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400"/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  <a:cs typeface="Symbol"/>
              </a:rPr>
              <a:t>с раннего возраста увлечь детей перспективой школьного обучения, вызвать желание учиться в школе.</a:t>
            </a:r>
            <a:endParaRPr lang="ru-RU" sz="1400" dirty="0" smtClean="0">
              <a:effectLst/>
              <a:latin typeface="Calibri"/>
              <a:ea typeface="Calibri"/>
              <a:cs typeface="Symbol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400"/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  <a:cs typeface="Symbol"/>
              </a:rPr>
              <a:t>создание преемственности и успешной адаптации при переходе из дошкольных групп в школу. </a:t>
            </a:r>
            <a:endParaRPr lang="ru-RU" sz="1400" dirty="0">
              <a:effectLst/>
              <a:latin typeface="Calibri"/>
              <a:ea typeface="Calibri"/>
              <a:cs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758561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9699" y="182234"/>
            <a:ext cx="7920880" cy="46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2. ОРГАНИЗАЦИОННЫЙ РАЗДЕЛ</a:t>
            </a:r>
            <a:endParaRPr lang="ru-RU" sz="1400" dirty="0">
              <a:solidFill>
                <a:schemeClr val="accent1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9699" y="760929"/>
            <a:ext cx="7920880" cy="504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2.1 Материально – техническое обеспечение Программы </a:t>
            </a:r>
            <a:endParaRPr lang="ru-RU" sz="1600" dirty="0">
              <a:solidFill>
                <a:schemeClr val="accent1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268761"/>
            <a:ext cx="8352928" cy="5437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В здании и помещении дошкольных групп располагаются: 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групповые ячейки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- изолированные помещения, принадлежащая данной группе. В состав групповой ячейки входят: 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раздевальная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(для приема детей и хранения верхней одежды, куда помещаются шкафы для одежды и обуви, они оборудованы индивидуальными ячейками - полками для головных уборов и крючками для верхней одежды), 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групповая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(для проведения непосредственной образовательной деятельности, игр, занятий и приема пищи), 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спальня, буфетная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(для подготовки готовых блюд к раздаче и мытья столовой посуды), 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туалетная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(совмещенная с умывальной). 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     В помещении дошкольных групп есть 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сопутствующие помещения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(пищеблока) и  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служебно-бытовые помещения для персонала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 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      В помещении дошкольных групп есть музыкальный зал, медицинский кабинет, изолятор и процедурный кабинет.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170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208912" cy="4011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2.3 Организация режимных моментов 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     При  реализации  Программы  максимально  допустимый  объем  образовательной нагрузки   соответствует  санитарно-эпидемиологическим  правилам  и  нормативам СанПиН  2.4.1.3049-13  «Санитарно- эпидемиологические  требования  к  устройству, содержанию  и  организации  режима  работы  дошкольных  образовательных  организаций», утвержденным  постановлением  Главного  государственного  санитарного  врача  Российской Федерации от 15 мая 2013 г. № 26 (зарегистрировано Министерством юстиции Российской  Федерации 29 мая 2013 г., регистрационный № 28564). 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2672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548680"/>
            <a:ext cx="7704856" cy="4903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Bef>
                <a:spcPts val="1400"/>
              </a:spcBef>
            </a:pP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Режим работы дошкольных групп и длительность пребывания в нем детей определяются Уставом, являются следующими:</a:t>
            </a:r>
            <a:endParaRPr lang="ru-RU" sz="1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Bef>
                <a:spcPts val="1400"/>
              </a:spcBef>
            </a:pP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пятидневная рабочая неделя; </a:t>
            </a:r>
            <a:endParaRPr lang="ru-RU" sz="1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Bef>
                <a:spcPts val="1400"/>
              </a:spcBef>
            </a:pP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длительность работы дошкольных групп - 12 часов; </a:t>
            </a:r>
            <a:endParaRPr lang="ru-RU" sz="1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Bef>
                <a:spcPts val="1400"/>
              </a:spcBef>
            </a:pP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ежедневный график работы -   с 6.30 до 18.30 часов;</a:t>
            </a:r>
            <a:endParaRPr lang="ru-RU" sz="1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285750" lvl="0" indent="-285750" algn="just">
              <a:lnSpc>
                <a:spcPct val="150000"/>
              </a:lnSpc>
              <a:spcBef>
                <a:spcPts val="1400"/>
              </a:spcBef>
              <a:buFontTx/>
              <a:buChar char="-"/>
            </a:pP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выходные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дни – суббота, воскресенье, нерабочие и праздничные дни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marL="285750" lvl="0" indent="-285750" algn="just">
              <a:lnSpc>
                <a:spcPct val="150000"/>
              </a:lnSpc>
              <a:spcBef>
                <a:spcPts val="1400"/>
              </a:spcBef>
              <a:buFontTx/>
              <a:buChar char="-"/>
            </a:pPr>
            <a:endParaRPr lang="ru-RU" sz="14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285750" lvl="0" indent="-285750" algn="just">
              <a:lnSpc>
                <a:spcPct val="150000"/>
              </a:lnSpc>
              <a:spcBef>
                <a:spcPts val="1400"/>
              </a:spcBef>
              <a:buFontTx/>
              <a:buChar char="-"/>
            </a:pPr>
            <a:endParaRPr lang="ru-RU" sz="1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Bef>
                <a:spcPts val="1400"/>
              </a:spcBef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5516" y="4029953"/>
            <a:ext cx="8496944" cy="1422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1400"/>
              </a:spcBef>
            </a:pP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 детьми в дошкольных группах  наряду с воспитателями работают специалисты: музыкальный руководитель, психолог, социальный педагог, инструктор по физической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культуре.</a:t>
            </a:r>
            <a:r>
              <a:rPr lang="ru-RU" sz="16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423614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35818"/>
            <a:ext cx="7632848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1400"/>
              </a:spcBef>
            </a:pPr>
            <a:r>
              <a:rPr lang="ru-RU" sz="1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Режим дня в  дошкольной группе включает: </a:t>
            </a:r>
            <a:endParaRPr lang="ru-RU" sz="12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indent="450215" algn="just">
              <a:lnSpc>
                <a:spcPct val="150000"/>
              </a:lnSpc>
              <a:spcBef>
                <a:spcPts val="1400"/>
              </a:spcBef>
            </a:pP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- прием пищи;</a:t>
            </a: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indent="450215" algn="just">
              <a:lnSpc>
                <a:spcPct val="150000"/>
              </a:lnSpc>
              <a:spcBef>
                <a:spcPts val="1400"/>
              </a:spcBef>
            </a:pP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- ежедневная прогулка детей;</a:t>
            </a: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indent="450215" algn="just">
              <a:lnSpc>
                <a:spcPct val="150000"/>
              </a:lnSpc>
              <a:spcBef>
                <a:spcPts val="1400"/>
              </a:spcBef>
            </a:pP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- ежедневное чтение;</a:t>
            </a: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indent="450215" algn="just">
              <a:lnSpc>
                <a:spcPct val="150000"/>
              </a:lnSpc>
              <a:spcBef>
                <a:spcPts val="1400"/>
              </a:spcBef>
            </a:pP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- дневной сон;</a:t>
            </a: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285750" lvl="0" indent="-285750" algn="just">
              <a:lnSpc>
                <a:spcPct val="150000"/>
              </a:lnSpc>
              <a:spcBef>
                <a:spcPts val="1400"/>
              </a:spcBef>
              <a:buFontTx/>
              <a:buChar char="-"/>
            </a:pP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самостоятельная деятельность детей;</a:t>
            </a:r>
          </a:p>
          <a:p>
            <a:pPr lvl="0" indent="450215" algn="just">
              <a:lnSpc>
                <a:spcPct val="150000"/>
              </a:lnSpc>
              <a:spcBef>
                <a:spcPts val="1400"/>
              </a:spcBef>
            </a:pP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- непосредственная образовательная деятельность;</a:t>
            </a:r>
            <a:r>
              <a:rPr lang="ru-RU" sz="1600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indent="450215" algn="just">
              <a:lnSpc>
                <a:spcPct val="150000"/>
              </a:lnSpc>
              <a:spcBef>
                <a:spcPts val="1400"/>
              </a:spcBef>
            </a:pP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- каникулы; </a:t>
            </a: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285750" lvl="0" indent="-285750" algn="just">
              <a:lnSpc>
                <a:spcPct val="150000"/>
              </a:lnSpc>
              <a:spcBef>
                <a:spcPts val="1400"/>
              </a:spcBef>
              <a:buFontTx/>
              <a:buChar char="-"/>
            </a:pP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общественно полезный труд (для детей старшей и подготовительной групп); </a:t>
            </a:r>
          </a:p>
          <a:p>
            <a:pPr marL="285750" lvl="0" indent="-285750" algn="just">
              <a:lnSpc>
                <a:spcPct val="150000"/>
              </a:lnSpc>
              <a:spcBef>
                <a:spcPts val="1400"/>
              </a:spcBef>
              <a:buFontTx/>
              <a:buChar char="-"/>
            </a:pP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- разные формы двигательной активности;</a:t>
            </a: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sz="1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-закаливание детей;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175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2656"/>
            <a:ext cx="8208912" cy="966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2.4 Особенности организации развивающей предметно-пространственной среды</a:t>
            </a:r>
            <a:endParaRPr lang="ru-RU" sz="1400" dirty="0">
              <a:solidFill>
                <a:schemeClr val="accent1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844824"/>
            <a:ext cx="7992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Предметно - развивающая образовательная среда является важным фактором в воспитания и развития ребёнка. Развивающая предметно-пространственная среда дошкольных групп является: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  <a:cs typeface="Symbol"/>
              </a:rPr>
              <a:t>Содержательно-насыщенной, развивающей;</a:t>
            </a:r>
            <a:endParaRPr lang="ru-RU" sz="1400" dirty="0" smtClean="0">
              <a:effectLst/>
              <a:latin typeface="Calibri"/>
              <a:ea typeface="Calibri"/>
              <a:cs typeface="Symbol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err="1" smtClean="0">
                <a:effectLst/>
                <a:latin typeface="Times New Roman"/>
                <a:ea typeface="Calibri"/>
                <a:cs typeface="Symbol"/>
              </a:rPr>
              <a:t>Трансфункциональной</a:t>
            </a:r>
            <a:r>
              <a:rPr lang="ru-RU" dirty="0" smtClean="0">
                <a:effectLst/>
                <a:latin typeface="Times New Roman"/>
                <a:ea typeface="Calibri"/>
                <a:cs typeface="Symbol"/>
              </a:rPr>
              <a:t>;</a:t>
            </a:r>
            <a:endParaRPr lang="ru-RU" sz="1400" dirty="0" smtClean="0">
              <a:effectLst/>
              <a:latin typeface="Calibri"/>
              <a:ea typeface="Calibri"/>
              <a:cs typeface="Symbol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  <a:cs typeface="Symbol"/>
              </a:rPr>
              <a:t>Вариативной;</a:t>
            </a:r>
            <a:endParaRPr lang="ru-RU" sz="1400" dirty="0" smtClean="0">
              <a:effectLst/>
              <a:latin typeface="Calibri"/>
              <a:ea typeface="Calibri"/>
              <a:cs typeface="Symbol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  <a:cs typeface="Symbol"/>
              </a:rPr>
              <a:t>Доступной;</a:t>
            </a:r>
            <a:endParaRPr lang="ru-RU" sz="1400" dirty="0" smtClean="0">
              <a:effectLst/>
              <a:latin typeface="Calibri"/>
              <a:ea typeface="Calibri"/>
              <a:cs typeface="Symbol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  <a:cs typeface="Symbol"/>
              </a:rPr>
              <a:t>Безопасной;</a:t>
            </a:r>
            <a:endParaRPr lang="ru-RU" sz="1400" dirty="0" smtClean="0">
              <a:effectLst/>
              <a:latin typeface="Calibri"/>
              <a:ea typeface="Calibri"/>
              <a:cs typeface="Symbol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err="1" smtClean="0">
                <a:effectLst/>
                <a:latin typeface="Times New Roman"/>
                <a:ea typeface="Calibri"/>
                <a:cs typeface="Symbol"/>
              </a:rPr>
              <a:t>Здоровьесберегающей</a:t>
            </a:r>
            <a:r>
              <a:rPr lang="ru-RU" dirty="0" smtClean="0">
                <a:effectLst/>
                <a:latin typeface="Times New Roman"/>
                <a:ea typeface="Calibri"/>
                <a:cs typeface="Symbol"/>
              </a:rPr>
              <a:t>;</a:t>
            </a:r>
            <a:endParaRPr lang="ru-RU" sz="1400" dirty="0" smtClean="0">
              <a:effectLst/>
              <a:latin typeface="Calibri"/>
              <a:ea typeface="Calibri"/>
              <a:cs typeface="Symbol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  <a:cs typeface="Symbol"/>
              </a:rPr>
              <a:t>Эстетически-привлекательной.</a:t>
            </a:r>
            <a:endParaRPr lang="ru-RU" sz="1400" dirty="0">
              <a:effectLst/>
              <a:latin typeface="Calibri"/>
              <a:ea typeface="Calibri"/>
              <a:cs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520373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632848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3. СОДЕРЖАТЕЛЬНЫЙ РАЗДЕЛ 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3.1 Описание образовательной деятельности в соответствии с направлениями развития ребенка по образовательным областям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Batang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Batang"/>
                <a:cs typeface="Times New Roman"/>
              </a:rPr>
              <a:t>Содержание Программы обеспечивает развитие личности, мотивации и способностей детей в различных видах деятельности и охватывает следующие образовательные области: 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Batang"/>
                <a:cs typeface="Times New Roman"/>
              </a:rPr>
              <a:t>● социально-коммуникативное развитие;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Batang"/>
                <a:cs typeface="Times New Roman"/>
              </a:rPr>
              <a:t>● познавательное развитие;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Batang"/>
                <a:cs typeface="Times New Roman"/>
              </a:rPr>
              <a:t>● речевое развитие;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Batang"/>
                <a:cs typeface="Times New Roman"/>
              </a:rPr>
              <a:t>● художественно- эстетическое развитие;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Batang"/>
                <a:cs typeface="Times New Roman"/>
              </a:rPr>
              <a:t>● физическое развитие. 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endParaRPr lang="ru-RU" dirty="0">
              <a:solidFill>
                <a:schemeClr val="accent1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0745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284455"/>
            <a:ext cx="40324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ЦЕЛЕВОЙ РАЗДЕЛ</a:t>
            </a:r>
          </a:p>
          <a:p>
            <a:pPr lvl="0" algn="ctr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1.1  Цели и задачи программы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0409" y="1484784"/>
            <a:ext cx="7560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Целью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основной  общеобразовательной  программы  дошкольного образования (далее ООП ДО) является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5364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616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3.3 Коррекционная педагогика.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Особенности организации образовательного процесса детей с ОВЗ.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2700" marR="12700" indent="254000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Инклюзивное образование 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—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2700" marR="12700" indent="254000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Обучающийся с ограниченными возможностями здоровья (ОВЗ) 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— физическое лицо, имеющее недостатки в физическом и (или) психологическом развитии, подтвержденные психолого-медико-педагоги- ческой комиссией и препятствующие получению образования без создания специальных условий.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marL="12700" marR="12700" indent="254000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Адаптированная образовательная программа 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—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7043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-8666619"/>
            <a:ext cx="799288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70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NewtonCSanPin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NewtonCSanPin"/>
              </a:rPr>
              <a:t>Задачи Программы </a:t>
            </a:r>
            <a:endParaRPr lang="ru-RU" sz="1100" dirty="0" smtClean="0">
              <a:solidFill>
                <a:srgbClr val="000000"/>
              </a:solidFill>
              <a:effectLst/>
              <a:latin typeface="NewtonCSanPin"/>
              <a:ea typeface="Times New Roman"/>
              <a:cs typeface="NewtonCSanPi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/>
                <a:ea typeface="Calibri"/>
                <a:cs typeface="Times New Roman"/>
              </a:rPr>
              <a:t>● охрана и укрепление физического и психического здоровья детей, в том числе их эмоционального благополучия;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/>
                <a:ea typeface="Calibri"/>
                <a:cs typeface="Times New Roman"/>
              </a:rPr>
              <a:t>● обеспечение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/>
                <a:ea typeface="Calibri"/>
                <a:cs typeface="Times New Roman"/>
              </a:rPr>
              <a:t>● обеспечение преемственности основных образовательных программ дошкольного и начального общего образования;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/>
                <a:ea typeface="Calibri"/>
                <a:cs typeface="Times New Roman"/>
              </a:rPr>
              <a:t>● создание благоприятных условий развития детей в соответствии с их возрастными и индивидуальными особенностями и склонностями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  <a:endParaRPr lang="ru-RU" sz="1200" dirty="0" smtClean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-8666619"/>
            <a:ext cx="6678488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70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NewtonCSanPin"/>
              </a:rPr>
              <a:t> Задачи Программы </a:t>
            </a:r>
            <a:endParaRPr lang="ru-RU" sz="1200" dirty="0" smtClean="0">
              <a:solidFill>
                <a:srgbClr val="000000"/>
              </a:solidFill>
              <a:effectLst/>
              <a:latin typeface="NewtonCSanPin"/>
              <a:ea typeface="Times New Roman"/>
              <a:cs typeface="NewtonCSanPi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● охрана и укрепление физического и психического здоровья детей, в том числе их эмоционального благополучия;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● обеспечение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● обеспечение преемственности основных образовательных программ дошкольного и начального общего образования;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● создание благоприятных условий развития детей в соответствии с их возрастными и индивидуальными особенностями и склонностями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967" y="188640"/>
            <a:ext cx="7416824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970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NewtonCSanPin"/>
              </a:rPr>
              <a:t> Задачи Программы </a:t>
            </a:r>
            <a:endParaRPr lang="ru-RU" sz="1200" dirty="0" smtClean="0">
              <a:solidFill>
                <a:srgbClr val="000000"/>
              </a:solidFill>
              <a:effectLst/>
              <a:latin typeface="NewtonCSanPin"/>
              <a:ea typeface="Times New Roman"/>
              <a:cs typeface="NewtonCSanPi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● охрана и укрепление физического и психического здоровья детей, в том числе их эмоционального благополучия;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● обеспечение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● обеспечение преемственности основных образовательных программ дошкольного и начального общего образования;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● создание благоприятных условий развития детей в соответствии с их возрастными и индивидуальными особенностями и склонностями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</p:txBody>
      </p:sp>
    </p:spTree>
    <p:extLst>
      <p:ext uri="{BB962C8B-B14F-4D97-AF65-F5344CB8AC3E}">
        <p14:creationId xmlns:p14="http://schemas.microsoft.com/office/powerpoint/2010/main" val="2535015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16632"/>
            <a:ext cx="828092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● 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● формирование общей культуры личности воспитанников, развитие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● обеспечение вариативности и разнообразия содержания образовательных программ и организационных форм уровня дошкольного образования, возможности формирования образовательных программ различной направленности с учётом образовательных потребностей и способностей воспитанников;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● формирование социокультурной среды, соответствующей возрастным, индивидуальным, психологическим  и физиологическим особенностям детей;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631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95075" y="1772816"/>
            <a:ext cx="828092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● обеспечение психолого-педагогической поддержки семьи и повышение компетентности родителей в вопросах развития и образования, охраны и укрепления здоровья детей;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● определение 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235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259379"/>
              </p:ext>
            </p:extLst>
          </p:nvPr>
        </p:nvGraphicFramePr>
        <p:xfrm>
          <a:off x="899592" y="1556792"/>
          <a:ext cx="7632848" cy="4824534"/>
        </p:xfrm>
        <a:graphic>
          <a:graphicData uri="http://schemas.openxmlformats.org/drawingml/2006/table">
            <a:tbl>
              <a:tblPr firstRow="1" firstCol="1" bandRow="1"/>
              <a:tblGrid>
                <a:gridCol w="615175"/>
                <a:gridCol w="3735480"/>
                <a:gridCol w="3282193"/>
              </a:tblGrid>
              <a:tr h="283796"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NewtonCSanPin"/>
                        </a:rPr>
                        <a:t>№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NewtonCSanPin"/>
                        <a:ea typeface="Times New Roman"/>
                        <a:cs typeface="NewtonCSanPin"/>
                      </a:endParaRPr>
                    </a:p>
                  </a:txBody>
                  <a:tcPr marL="43803" marR="43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NewtonCSanPin"/>
                        </a:rPr>
                        <a:t>Парциальные программы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NewtonCSanPin"/>
                        <a:ea typeface="Times New Roman"/>
                        <a:cs typeface="NewtonCSanPin"/>
                      </a:endParaRPr>
                    </a:p>
                  </a:txBody>
                  <a:tcPr marL="43803" marR="43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NewtonCSanPin"/>
                        </a:rPr>
                        <a:t>Назначение программ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NewtonCSanPin"/>
                        <a:ea typeface="Times New Roman"/>
                        <a:cs typeface="NewtonCSanPin"/>
                      </a:endParaRPr>
                    </a:p>
                  </a:txBody>
                  <a:tcPr marL="43803" marR="43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592"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NewtonCSanPin"/>
                        </a:rPr>
                        <a:t>1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NewtonCSanPin"/>
                        <a:ea typeface="Times New Roman"/>
                        <a:cs typeface="NewtonCSanPin"/>
                      </a:endParaRPr>
                    </a:p>
                  </a:txBody>
                  <a:tcPr marL="43803" marR="43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«Первые шаги» Смирнова Е.О.,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Галигузова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Л.Н., Мещерякова С.Ю.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3" marR="43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NewtonCSanPin"/>
                        </a:rPr>
                        <a:t>Развитие детей раннего возраста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NewtonCSanPin"/>
                        <a:ea typeface="Times New Roman"/>
                        <a:cs typeface="NewtonCSanPin"/>
                      </a:endParaRPr>
                    </a:p>
                  </a:txBody>
                  <a:tcPr marL="43803" marR="43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592"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NewtonCSanPin"/>
                        </a:rPr>
                        <a:t>2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NewtonCSanPin"/>
                        <a:ea typeface="Times New Roman"/>
                        <a:cs typeface="NewtonCSanPin"/>
                      </a:endParaRPr>
                    </a:p>
                  </a:txBody>
                  <a:tcPr marL="43803" marR="43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NewtonCSanPin"/>
                        </a:rPr>
                        <a:t>«Цветные ладошки» Лыкова И.А.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NewtonCSanPin"/>
                        <a:ea typeface="Times New Roman"/>
                        <a:cs typeface="NewtonCSanPin"/>
                      </a:endParaRPr>
                    </a:p>
                  </a:txBody>
                  <a:tcPr marL="43803" marR="43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Художественно-эстетическое развитие детей 2-7 лет в изобразительной деятельности.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3" marR="43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592"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NewtonCSanPin"/>
                        </a:rPr>
                        <a:t>3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NewtonCSanPin"/>
                        <a:ea typeface="Times New Roman"/>
                        <a:cs typeface="NewtonCSanPin"/>
                      </a:endParaRPr>
                    </a:p>
                  </a:txBody>
                  <a:tcPr marL="43803" marR="43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«Формирование культуры безопасности у детей от 3-8 лет» Тимофеева Л.Л.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3" marR="43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Формирование у дошкольников основ культуры безопасности</a:t>
                      </a: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3803" marR="43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592"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NewtonCSanPin"/>
                        </a:rPr>
                        <a:t>4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NewtonCSanPin"/>
                        <a:ea typeface="Times New Roman"/>
                        <a:cs typeface="NewtonCSanPin"/>
                      </a:endParaRPr>
                    </a:p>
                  </a:txBody>
                  <a:tcPr marL="43803" marR="43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NewtonCSanPin"/>
                        </a:rPr>
                        <a:t>«Обучение грамоте детей дошкольного возраста»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NewtonCSanPin"/>
                        </a:rPr>
                        <a:t>Нищева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NewtonCSanPin"/>
                        </a:rPr>
                        <a:t> Н.В.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NewtonCSanPin"/>
                        <a:ea typeface="Times New Roman"/>
                        <a:cs typeface="NewtonCSanPin"/>
                      </a:endParaRPr>
                    </a:p>
                  </a:txBody>
                  <a:tcPr marL="43803" marR="43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NewtonCSanPin"/>
                        </a:rPr>
                        <a:t>Обучение грамоте детей 6-7 лет.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NewtonCSanPin"/>
                        <a:ea typeface="Times New Roman"/>
                        <a:cs typeface="NewtonCSanPin"/>
                      </a:endParaRPr>
                    </a:p>
                  </a:txBody>
                  <a:tcPr marL="43803" marR="43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5185"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NewtonCSanPin"/>
                        </a:rPr>
                        <a:t>5.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NewtonCSanPin"/>
                        <a:ea typeface="Times New Roman"/>
                        <a:cs typeface="NewtonCSanPin"/>
                      </a:endParaRPr>
                    </a:p>
                  </a:txBody>
                  <a:tcPr marL="43803" marR="43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Программа коррекционно-развивающего воспитания и подготовки к школе детей с ЗПР «Подготовка к школе детей с задержкой психического развития» под ред.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С.Г.Шевченко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3" marR="43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NewtonCSanPin"/>
                        </a:rPr>
                        <a:t>Замещает и усиливает содержание 5 образовательных областей Примерной программы дошкольного образования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NewtonCSanPin"/>
                        <a:ea typeface="Times New Roman"/>
                        <a:cs typeface="NewtonCSanPin"/>
                      </a:endParaRPr>
                    </a:p>
                  </a:txBody>
                  <a:tcPr marL="43803" marR="43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5185"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NewtonCSanPin"/>
                        </a:rPr>
                        <a:t>6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NewtonCSanPin"/>
                        <a:ea typeface="Times New Roman"/>
                        <a:cs typeface="NewtonCSanPin"/>
                      </a:endParaRPr>
                    </a:p>
                  </a:txBody>
                  <a:tcPr marL="43803" marR="43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«Программа воспитания и обучения дошкольников с интеллектуальной недостаточностью» Л. Б.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Баряевой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О. П.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Гаврилушкиной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А. П. Зарина, Н. Д. Соколовой.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3" marR="43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NewtonCSanPin"/>
                        </a:rPr>
                        <a:t>Замещает и усиливает содержание 5 образовательных областей Примерной программы дошкольного образования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NewtonCSanPin"/>
                        <a:ea typeface="Times New Roman"/>
                        <a:cs typeface="NewtonCSanPin"/>
                      </a:endParaRPr>
                    </a:p>
                  </a:txBody>
                  <a:tcPr marL="43803" marR="438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72215" y="215643"/>
            <a:ext cx="779957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79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1.2.1 Содержание образовательной деятельности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образовательной деятельности выстроено в соответствии с программой, </a:t>
            </a: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составленной на основе примерной общеобразовательной программы «От рождения до школы»</a:t>
            </a: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 редакцией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Н.Е.Вераксы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Т.С. Комаровой, М.А. Васильевой, а также парциальных программ.: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195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деятельности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реализации образовательных задач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619004"/>
              </p:ext>
            </p:extLst>
          </p:nvPr>
        </p:nvGraphicFramePr>
        <p:xfrm>
          <a:off x="611560" y="1482614"/>
          <a:ext cx="7776864" cy="49707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7233"/>
                <a:gridCol w="5039631"/>
              </a:tblGrid>
              <a:tr h="4052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Виды детской деятельности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027" marR="31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Формы работы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027" marR="31027" marT="0" marB="0"/>
                </a:tc>
              </a:tr>
              <a:tr h="16211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Игровая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027" marR="31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игры с правилами, сюжетные игры, дидактические игры, игровые ситуации, создание игровой ситуации по режимным моментам, с использованием литературного произведения, игры с элементами спорта, игры с речевым сопровождением, пальчиковые игры, театрализованные игры, народные игры, музыкальные игры, хороводные игры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027" marR="31027" marT="0" marB="0"/>
                </a:tc>
              </a:tr>
              <a:tr h="13231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Изобразительная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027" marR="31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рисование, лепка, аппликация, конструирование, художественный труд, проектная деятельность, творческие задания, изготовление (предметов для игр, познавательно-исследовательской деятельности, украшений к праздникам, сувениров и др.), создание макетов, коллекций и их оформление и др.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027" marR="31027" marT="0" marB="0"/>
                </a:tc>
              </a:tr>
              <a:tr h="16211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Познавательно-исследовательская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027" marR="31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экспериментирование, реализация проекта, коллекционирование, путешествие по карте, во времени, наблюдение, рассматривание, экскурсии, решение проблемных ситуаций, моделирование, исследование, увлечения, игры (сюжетные, с правилами), интеллектуальные игры (головоломки, викторины, задачи-шутки, ребусы, кроссворды, шарады), мини-музеи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027" marR="3102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983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870583"/>
              </p:ext>
            </p:extLst>
          </p:nvPr>
        </p:nvGraphicFramePr>
        <p:xfrm>
          <a:off x="539552" y="260646"/>
          <a:ext cx="8208912" cy="60486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9587"/>
                <a:gridCol w="5369325"/>
              </a:tblGrid>
              <a:tr h="21325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Коммуникативная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2" marR="24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беседа, ситуативный разговор, составление и отгадывание загадок, игры (сюжетные, с правилами, театрализованные), игровые ситуации, этюды и постановки, логоритмика, рассказ с дальнейшим обсуждением, чтение, разучивание стихов, потешки и др., рассматривание с дальнейшим обсуждением, интервьюирование, рассказывание (составление рассказов, сочинение сказок и др.), проектная деятельность, игры с речевым сопровождением, коммуникативные игры, свободное общение по теме, инсценирование и драматизация и др.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2" marR="24822" marT="0" marB="0"/>
                </a:tc>
              </a:tr>
              <a:tr h="15946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Восприятие художественной литературы и фольклора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2" marR="24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аудирование</a:t>
                      </a:r>
                      <a:r>
                        <a:rPr lang="ru-RU" sz="1100" dirty="0">
                          <a:effectLst/>
                        </a:rPr>
                        <a:t> (смысловое восприятие речи на слух), построение устных высказываний, называние героев, </a:t>
                      </a:r>
                      <a:r>
                        <a:rPr lang="ru-RU" sz="1100" dirty="0" err="1">
                          <a:effectLst/>
                        </a:rPr>
                        <a:t>пересказывание</a:t>
                      </a:r>
                      <a:r>
                        <a:rPr lang="ru-RU" sz="1100" dirty="0">
                          <a:effectLst/>
                        </a:rPr>
                        <a:t> главных событий, определение последовательности событий, заучивание и рассказывание, беседа, театрализованная деятельность, самостоятельная речевая художественная деятельность, презентация книг, литературные праздники, досуги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2" marR="24822" marT="0" marB="0"/>
                </a:tc>
              </a:tr>
              <a:tr h="72689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Самообслуживание и элементарный бытовой труд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2" marR="24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самообслуживание, труд в природе, хозяйственно-бытовой труд, ручной труд (работа с бумагой, тканью, природным материалом), дежурство, поручения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2" marR="24822" marT="0" marB="0"/>
                </a:tc>
              </a:tr>
              <a:tr h="15946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Двигательная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2" marR="248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подвижные дидактические игры, подвижные игры с правилами, игровые упражнения,  физкультминутки (не менее 2), соревнования, игровые ситуации, досуг, ритмика, аэробика, детский фитнес, спортивные игры и упражнения, аттракционы, спортивные праздники, гимнастика (утренняя и после дневного сна), организация плавания (в д/с </a:t>
                      </a:r>
                      <a:r>
                        <a:rPr lang="ru-RU" sz="1100" dirty="0" err="1">
                          <a:effectLst/>
                        </a:rPr>
                        <a:t>с</a:t>
                      </a:r>
                      <a:r>
                        <a:rPr lang="ru-RU" sz="1100" dirty="0">
                          <a:effectLst/>
                        </a:rPr>
                        <a:t> бассейном)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22" marR="2482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204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863156"/>
              </p:ext>
            </p:extLst>
          </p:nvPr>
        </p:nvGraphicFramePr>
        <p:xfrm>
          <a:off x="611560" y="869156"/>
          <a:ext cx="8136904" cy="54401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4677"/>
                <a:gridCol w="5322227"/>
              </a:tblGrid>
              <a:tr h="39490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Музыкальная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27" marR="681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слушание, исполнение (пение, игра на музыкальных интрументах и др.), импровизация, экспериментирование, музыкально-дидактические игры, подвижные игры с музыкальным сопровождением, беседы, восприятие и понимание смысла музыкальных произведений, музыкально-ритмические движения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27" marR="68127" marT="0" marB="0"/>
                </a:tc>
              </a:tr>
              <a:tr h="14911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Конструирование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27" marR="681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использование в конструктивной деятельности разного материала, включая конструкторы, модули, бумагу, природный и иной материал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27" marR="6812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4453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</TotalTime>
  <Words>1464</Words>
  <Application>Microsoft Office PowerPoint</Application>
  <PresentationFormat>Экран (4:3)</PresentationFormat>
  <Paragraphs>154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Краткое содержание  основной образовательной программы дошкольного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Краткое содержание  основной образовательной программы дошкольного образования</dc:title>
  <dc:creator>Admin</dc:creator>
  <cp:lastModifiedBy>Оксана</cp:lastModifiedBy>
  <cp:revision>8</cp:revision>
  <dcterms:created xsi:type="dcterms:W3CDTF">2022-12-29T09:01:58Z</dcterms:created>
  <dcterms:modified xsi:type="dcterms:W3CDTF">2023-12-27T11:49:23Z</dcterms:modified>
</cp:coreProperties>
</file>